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72" r:id="rId3"/>
    <p:sldId id="273" r:id="rId4"/>
    <p:sldId id="290" r:id="rId5"/>
    <p:sldId id="288" r:id="rId6"/>
    <p:sldId id="287" r:id="rId7"/>
    <p:sldId id="275" r:id="rId8"/>
    <p:sldId id="293" r:id="rId9"/>
    <p:sldId id="292" r:id="rId10"/>
    <p:sldId id="291" r:id="rId11"/>
    <p:sldId id="289" r:id="rId1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44" y="-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2873-C4ED-4B9E-B7C4-D96277A5C596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238E-FA47-4028-9B2E-9B4EC9932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8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03DF-EDF1-4DE0-A7F0-2CC90334A968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C0A4-7589-4BE4-93A5-EA844E22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362E-1BD1-4F1C-A3DE-1A1BA851AC69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D43-9E84-485E-A74D-A22933F72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A64F-ACF3-433C-A897-F22B19EBCC4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F326-9F73-4D79-9524-2B01B42A5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F878-650D-4A62-9E50-98115AC5E342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121F-5E49-4206-9EAC-CADA60B50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A62C-B518-425F-817E-0BBEE34AEAD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3B45-287F-4B47-A63C-CA32776F4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039F-27B2-4422-BE01-D116CF2BE057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898D-A837-4905-BDF4-208E77DD7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F032-C7C1-4DC0-9630-9894CB16DF79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600B-BC92-43BE-8110-82402AD7F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8252-D3FA-4D24-91A9-335A1FAAA2BB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929F-C682-4258-B021-750287C01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3095-EC89-4976-9275-757F792A890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F60C-6634-4EFB-87A6-BFE0DA90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6FDE-B77B-4C1C-9EE7-90E189F37C94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0542-59B7-4D3B-A8F5-0DE089D0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C719-F270-4287-80AF-68C617EED97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841F-606E-4CB2-9219-FCB9266CE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FA57D8-3681-4C04-A856-2152BDF292C7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201C7-50A4-4F9F-B520-9925BE1A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3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0.png"/><Relationship Id="rId10" Type="http://schemas.openxmlformats.org/officeDocument/2006/relationships/image" Target="../media/image38.jpe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2.jpg"/>
          <p:cNvPicPr>
            <a:picLocks noChangeAspect="1"/>
          </p:cNvPicPr>
          <p:nvPr/>
        </p:nvPicPr>
        <p:blipFill>
          <a:blip r:embed="rId2"/>
          <a:srcRect l="70245"/>
          <a:stretch>
            <a:fillRect/>
          </a:stretch>
        </p:blipFill>
        <p:spPr bwMode="auto">
          <a:xfrm>
            <a:off x="7401272" y="5707470"/>
            <a:ext cx="2504728" cy="11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1431" y="275246"/>
            <a:ext cx="765685" cy="978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0632" y="1157684"/>
            <a:ext cx="69847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проект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«НПК «Дедал»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 кафедра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«Комплексная безопасность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информатизации»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2" y="236643"/>
            <a:ext cx="1033298" cy="102201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492896"/>
            <a:ext cx="1854200" cy="230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0472" y="638132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https://www.dedal.ru/company/bazovaya-kafedra/o-bazovoy-kafedre/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5277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" y="145734"/>
            <a:ext cx="936105" cy="951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2" y="3988627"/>
            <a:ext cx="15121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2" y="1268760"/>
            <a:ext cx="1680029" cy="25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3360" y="5857581"/>
            <a:ext cx="1712640" cy="100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28863" y="287045"/>
            <a:ext cx="2836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 набора на 2018 г.</a:t>
            </a:r>
            <a:r>
              <a:rPr lang="en-US" b="1" dirty="0" smtClean="0"/>
              <a:t>:</a:t>
            </a:r>
          </a:p>
          <a:p>
            <a:r>
              <a:rPr lang="en-US" b="1" i="1" dirty="0"/>
              <a:t>-</a:t>
            </a:r>
            <a:r>
              <a:rPr lang="ru-RU" b="1" i="1" dirty="0" smtClean="0"/>
              <a:t>10 бакалавров</a:t>
            </a:r>
          </a:p>
          <a:p>
            <a:r>
              <a:rPr lang="en-US" b="1" i="1" dirty="0" smtClean="0"/>
              <a:t>-</a:t>
            </a:r>
            <a:r>
              <a:rPr lang="ru-RU" b="1" i="1" dirty="0" smtClean="0"/>
              <a:t>5 магистров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1412776"/>
            <a:ext cx="7582524" cy="439248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5373216"/>
            <a:ext cx="1008112" cy="122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2414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2.jpg"/>
          <p:cNvPicPr>
            <a:picLocks noChangeAspect="1"/>
          </p:cNvPicPr>
          <p:nvPr/>
        </p:nvPicPr>
        <p:blipFill>
          <a:blip r:embed="rId2"/>
          <a:srcRect l="70245"/>
          <a:stretch>
            <a:fillRect/>
          </a:stretch>
        </p:blipFill>
        <p:spPr bwMode="auto">
          <a:xfrm>
            <a:off x="8265368" y="6104386"/>
            <a:ext cx="1640632" cy="7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1431" y="275246"/>
            <a:ext cx="765685" cy="9789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6736" y="771294"/>
            <a:ext cx="39813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dirty="0" smtClean="0"/>
              <a:t>Козлов Сергей </a:t>
            </a:r>
            <a:r>
              <a:rPr lang="ru-RU" sz="2000" dirty="0" smtClean="0"/>
              <a:t>Александрович </a:t>
            </a:r>
          </a:p>
          <a:p>
            <a:r>
              <a:rPr lang="ru-RU" sz="2000" dirty="0" smtClean="0"/>
              <a:t>канд</a:t>
            </a:r>
            <a:r>
              <a:rPr lang="ru-RU" sz="2000" dirty="0" smtClean="0"/>
              <a:t>. </a:t>
            </a:r>
            <a:r>
              <a:rPr lang="ru-RU" sz="2000" dirty="0" err="1"/>
              <a:t>т</a:t>
            </a:r>
            <a:r>
              <a:rPr lang="ru-RU" sz="2000" dirty="0" err="1" smtClean="0"/>
              <a:t>ехн</a:t>
            </a:r>
            <a:r>
              <a:rPr lang="ru-RU" sz="2000" dirty="0" smtClean="0"/>
              <a:t>. наук, доцент</a:t>
            </a:r>
            <a:endParaRPr lang="en-US" sz="2000" dirty="0" smtClean="0"/>
          </a:p>
          <a:p>
            <a:r>
              <a:rPr lang="en-US" sz="2000" i="1" dirty="0" smtClean="0"/>
              <a:t>kozlov_sa@dedal.ru</a:t>
            </a:r>
            <a:endParaRPr lang="en-US" sz="2000" i="1" dirty="0" smtClean="0"/>
          </a:p>
          <a:p>
            <a:r>
              <a:rPr lang="en-US" sz="2000" i="1" dirty="0" smtClean="0"/>
              <a:t>8</a:t>
            </a:r>
            <a:r>
              <a:rPr lang="ru-RU" sz="2000" i="1" dirty="0" smtClean="0"/>
              <a:t>-</a:t>
            </a:r>
            <a:r>
              <a:rPr lang="en-US" sz="2000" i="1" dirty="0" smtClean="0"/>
              <a:t>916</a:t>
            </a:r>
            <a:r>
              <a:rPr lang="ru-RU" sz="2000" i="1" dirty="0" smtClean="0"/>
              <a:t>-</a:t>
            </a:r>
            <a:r>
              <a:rPr lang="en-US" sz="2000" i="1" dirty="0" smtClean="0"/>
              <a:t>849</a:t>
            </a:r>
            <a:r>
              <a:rPr lang="ru-RU" sz="2000" i="1" dirty="0" smtClean="0"/>
              <a:t>-</a:t>
            </a:r>
            <a:r>
              <a:rPr lang="en-US" sz="2000" i="1" dirty="0" smtClean="0"/>
              <a:t>08</a:t>
            </a:r>
            <a:r>
              <a:rPr lang="ru-RU" sz="2000" i="1" dirty="0" smtClean="0"/>
              <a:t>-</a:t>
            </a:r>
            <a:r>
              <a:rPr lang="en-US" sz="2000" i="1" dirty="0" smtClean="0"/>
              <a:t>67</a:t>
            </a:r>
            <a:endParaRPr lang="ru-RU" sz="2000" i="1" dirty="0"/>
          </a:p>
        </p:txBody>
      </p:sp>
      <p:pic>
        <p:nvPicPr>
          <p:cNvPr id="5122" name="Picture 2" descr="Козлов Сергей Александр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09" y="879948"/>
            <a:ext cx="1413907" cy="14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75246"/>
            <a:ext cx="792087" cy="8217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8"/>
          <a:stretch/>
        </p:blipFill>
        <p:spPr bwMode="auto">
          <a:xfrm>
            <a:off x="3200767" y="3006308"/>
            <a:ext cx="6023506" cy="30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573015"/>
            <a:ext cx="1854200" cy="230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7645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736" y="6071596"/>
            <a:ext cx="1346263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pic>
        <p:nvPicPr>
          <p:cNvPr id="1026" name="Picture 2" descr="http://www.dedal.ru/images/dedal/gallery/rek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/>
        </p:blipFill>
        <p:spPr bwMode="auto">
          <a:xfrm>
            <a:off x="5796690" y="1399147"/>
            <a:ext cx="3926518" cy="2214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76" y="1177996"/>
            <a:ext cx="5617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Заключены договора </a:t>
            </a:r>
            <a:r>
              <a:rPr lang="ru-RU" sz="1600" dirty="0"/>
              <a:t>о научно-техническом и образовательном сотрудничестве с </a:t>
            </a:r>
            <a:r>
              <a:rPr lang="ru-RU" sz="1600" dirty="0" smtClean="0"/>
              <a:t>государственными образовательными учреждениями: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государственный университет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(</a:t>
            </a:r>
            <a:r>
              <a:rPr lang="ru-RU" sz="1600" dirty="0" err="1" smtClean="0"/>
              <a:t>ВлГУ</a:t>
            </a:r>
            <a:r>
              <a:rPr lang="ru-RU" sz="1600" dirty="0" smtClean="0"/>
              <a:t>), г. Владимир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университет «Дубна»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(ГУ «Дубна»), г. Дубна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Тверской государственный университет</a:t>
            </a:r>
          </a:p>
          <a:p>
            <a:r>
              <a:rPr lang="ru-RU" sz="1600" dirty="0"/>
              <a:t>     (</a:t>
            </a:r>
            <a:r>
              <a:rPr lang="ru-RU" sz="1600" dirty="0" err="1"/>
              <a:t>ТвГУ</a:t>
            </a:r>
            <a:r>
              <a:rPr lang="ru-RU" sz="1600" dirty="0"/>
              <a:t>), г. Тверь</a:t>
            </a:r>
          </a:p>
          <a:p>
            <a:endParaRPr lang="ru-RU" sz="1600" dirty="0" smtClean="0"/>
          </a:p>
        </p:txBody>
      </p:sp>
      <p:pic>
        <p:nvPicPr>
          <p:cNvPr id="1030" name="Picture 6" descr="http://www.vlsu.ru/fileadmin/templates/images/gerb_vlgu_b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76" y="947890"/>
            <a:ext cx="1140415" cy="11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optimusconsult.ru/uploaded/tvg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21" y="5306786"/>
            <a:ext cx="1152127" cy="11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" y="116632"/>
            <a:ext cx="1038451" cy="996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7604" y="295568"/>
            <a:ext cx="716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государственными образовательными учреждениями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(2016-2017 гг.)</a:t>
            </a:r>
          </a:p>
        </p:txBody>
      </p:sp>
      <p:pic>
        <p:nvPicPr>
          <p:cNvPr id="1028" name="Picture 4" descr="http://www.dedal.ru/images/dedal/2dubna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-1141" r="-901" b="13922"/>
          <a:stretch/>
        </p:blipFill>
        <p:spPr bwMode="auto">
          <a:xfrm>
            <a:off x="242141" y="4041378"/>
            <a:ext cx="3486723" cy="2251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yt3.ggpht.com/-TIbeqWvpHFM/AAAAAAAAAAI/AAAAAAAAAAA/5sXZXtUzQkI/s900-c-k-no-mo-rj-c0xffffff/ph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3600765"/>
            <a:ext cx="1108154" cy="11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heraldicum.ru/russia/army/army74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18" y="4827467"/>
            <a:ext cx="1033144" cy="12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01721" y="3745556"/>
            <a:ext cx="5443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Заключен договор </a:t>
            </a:r>
            <a:r>
              <a:rPr lang="ru-RU" sz="1600" dirty="0"/>
              <a:t>о научно-техническом и образовательном сотрудничестве с </a:t>
            </a:r>
            <a:r>
              <a:rPr lang="ru-RU" sz="1600" b="1" dirty="0" smtClean="0"/>
              <a:t>Черноморским высшем военно-морским </a:t>
            </a:r>
            <a:r>
              <a:rPr lang="ru-RU" sz="1600" b="1" dirty="0"/>
              <a:t>ордена Красной Звезды </a:t>
            </a:r>
            <a:r>
              <a:rPr lang="ru-RU" sz="1600" b="1" dirty="0" smtClean="0"/>
              <a:t>училищем </a:t>
            </a:r>
            <a:r>
              <a:rPr lang="ru-RU" sz="1600" b="1" dirty="0"/>
              <a:t>имени </a:t>
            </a:r>
            <a:r>
              <a:rPr lang="ru-RU" sz="1600" b="1" dirty="0" smtClean="0"/>
              <a:t>П. С. Нахимова </a:t>
            </a:r>
            <a:r>
              <a:rPr lang="ru-RU" sz="1600" dirty="0"/>
              <a:t>(ЧВВМУ</a:t>
            </a:r>
            <a:r>
              <a:rPr lang="ru-RU" sz="1600" dirty="0" smtClean="0"/>
              <a:t>),                          г. Севастополь</a:t>
            </a:r>
            <a:endParaRPr lang="ru-RU" sz="1600" dirty="0"/>
          </a:p>
        </p:txBody>
      </p:sp>
      <p:pic>
        <p:nvPicPr>
          <p:cNvPr id="1027" name="Picture 3" descr="C:\Users\kozlovsa\AppData\Local\Microsoft\Windows\Temporary Internet Files\Content.Outlook\EEV6HT0M\20170929_0937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76" y="4983111"/>
            <a:ext cx="2423253" cy="18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769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92" y="5199520"/>
            <a:ext cx="1070135" cy="129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9738" y="6071596"/>
            <a:ext cx="1346262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5393" y="135388"/>
            <a:ext cx="830174" cy="10613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2680" y="435184"/>
            <a:ext cx="602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проекты АО «НПК «Дедал»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91" y="2420888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Получение дополнительной компетенции </a:t>
            </a:r>
            <a:r>
              <a:rPr lang="ru-RU" sz="1600" dirty="0" smtClean="0"/>
              <a:t>в области систем безопасности магистрантами </a:t>
            </a:r>
            <a:r>
              <a:rPr lang="ru-RU" sz="1600" dirty="0"/>
              <a:t>кафедры «Персональная электроника» Института системного анализа и управления направления «Конструирование и технология электронных средств» университета «Дубна» по схеме дуального образования на базе НПК «Дедал</a:t>
            </a:r>
            <a:r>
              <a:rPr lang="ru-RU" sz="1600" dirty="0" smtClean="0"/>
              <a:t>». 2017-2018 </a:t>
            </a:r>
            <a:r>
              <a:rPr lang="ru-RU" sz="1600" dirty="0"/>
              <a:t>гг. 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/>
              <a:t>Открытие базовой кафедры </a:t>
            </a:r>
            <a:r>
              <a:rPr lang="ru-RU" sz="1600" dirty="0" smtClean="0"/>
              <a:t>«Комплексная безопасность объектов информатизации» с </a:t>
            </a:r>
            <a:r>
              <a:rPr lang="ru-RU" sz="1600" dirty="0"/>
              <a:t>целью подготовки специалистов для бизнес направления «Системы безопасности» Ядерного Оружейного Комплекса </a:t>
            </a:r>
            <a:r>
              <a:rPr lang="ru-RU" sz="1600" dirty="0" err="1"/>
              <a:t>Госкорпорации</a:t>
            </a:r>
            <a:r>
              <a:rPr lang="ru-RU" sz="1600" dirty="0"/>
              <a:t> «</a:t>
            </a:r>
            <a:r>
              <a:rPr lang="ru-RU" sz="1600" dirty="0" err="1"/>
              <a:t>Росатом</a:t>
            </a:r>
            <a:r>
              <a:rPr lang="ru-RU" sz="1600" dirty="0"/>
              <a:t>», а также в интересах компаний г. Дубна, занимающихся разработкой и производством систем </a:t>
            </a:r>
            <a:r>
              <a:rPr lang="ru-RU" sz="1600" dirty="0" smtClean="0"/>
              <a:t>безопасности (в том числе </a:t>
            </a:r>
            <a:r>
              <a:rPr lang="ru-RU" sz="1600" dirty="0"/>
              <a:t>резидентов </a:t>
            </a:r>
            <a:r>
              <a:rPr lang="ru-RU" sz="1600" dirty="0" smtClean="0"/>
              <a:t>особой экономической зоны).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3275" y="1124744"/>
            <a:ext cx="883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 магистерской группы ГУ «Дубна» по дополнительной программе на базе НПК «Дедал». Срок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2017-2018 гг. 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Открытие базовой кафедры в университете «Дубна»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2017 г.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выполнено)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Проведение всероссийской научно-практической конференции в 2018 г.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5785"/>
            <a:ext cx="1110416" cy="979010"/>
          </a:xfrm>
          <a:prstGeom prst="rect">
            <a:avLst/>
          </a:prstGeom>
        </p:spPr>
      </p:pic>
      <p:pic>
        <p:nvPicPr>
          <p:cNvPr id="3074" name="Picture 2" descr="Первая открытая лекция на базовой кафедре АО «НПК «Дедал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5066361"/>
            <a:ext cx="2232248" cy="16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5171034"/>
            <a:ext cx="1070135" cy="1293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4526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440" y="6278208"/>
            <a:ext cx="992559" cy="57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272481" y="1268760"/>
            <a:ext cx="932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В декабре 2016 г. НТС утвердил проект и состав представителей от АО «НПК «Дедал» в рабочей группе совместно с представителями университета «Дубна» для реализации пилотного образовательного проекта по созданию базовой кафедры.</a:t>
            </a: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www.dedal.ru/images/dedal/news/_MG_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" y="3284984"/>
            <a:ext cx="4500102" cy="30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edal.ru/images/news/nts05122016/_MG_4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81" y="3284984"/>
            <a:ext cx="4504605" cy="30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145734"/>
            <a:ext cx="1170816" cy="1032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7890" y="227142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</a:rPr>
              <a:t>Базовая кафедра: </a:t>
            </a:r>
            <a:r>
              <a:rPr lang="ru-RU" sz="1600" dirty="0">
                <a:solidFill>
                  <a:srgbClr val="0070C0"/>
                </a:solidFill>
              </a:rPr>
              <a:t>«Комплексная безопасность объектов информатизации»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</a:rPr>
              <a:t>Направление: </a:t>
            </a:r>
            <a:r>
              <a:rPr lang="ru-RU" sz="1600" dirty="0">
                <a:solidFill>
                  <a:srgbClr val="0070C0"/>
                </a:solidFill>
              </a:rPr>
              <a:t>11.03.03 «Конструирование и технология электронных средств»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</a:rPr>
              <a:t>Профиль: </a:t>
            </a:r>
            <a:r>
              <a:rPr lang="ru-RU" sz="1600" dirty="0">
                <a:solidFill>
                  <a:srgbClr val="0070C0"/>
                </a:solidFill>
              </a:rPr>
              <a:t>«Конструирование и </a:t>
            </a:r>
            <a:r>
              <a:rPr lang="ru-RU" sz="1600" dirty="0" smtClean="0">
                <a:solidFill>
                  <a:srgbClr val="0070C0"/>
                </a:solidFill>
              </a:rPr>
              <a:t>технологии систем физической защиты»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3749" y="32414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совет (НТС)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«НПК «Дедал»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" y="2233543"/>
            <a:ext cx="1317148" cy="1694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4306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868" y="6464798"/>
            <a:ext cx="673131" cy="39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6697" y="2933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открытых дверей для студентов университета «Дубна»</a:t>
            </a:r>
          </a:p>
        </p:txBody>
      </p:sp>
      <p:pic>
        <p:nvPicPr>
          <p:cNvPr id="3074" name="Picture 2" descr="20170421_141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4201643"/>
            <a:ext cx="3945189" cy="21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торой день открытых дверей для студентов университета «Дубн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56" y="1122958"/>
            <a:ext cx="3508323" cy="21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170421_142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1" y="1122958"/>
            <a:ext cx="3543350" cy="21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36628/v836628099/4c1db/ZJQk-juuSQ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11092" r="-261" b="11950"/>
          <a:stretch/>
        </p:blipFill>
        <p:spPr bwMode="auto">
          <a:xfrm>
            <a:off x="6747118" y="4201643"/>
            <a:ext cx="2748470" cy="21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71670"/>
            <a:ext cx="1022935" cy="951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6" y="3843665"/>
            <a:ext cx="1962088" cy="26313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23382" y="3356992"/>
            <a:ext cx="7482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Обзорные экскурсии и занятия с участниками Всероссийской студенческой научно-технической школы </a:t>
            </a:r>
            <a:r>
              <a:rPr lang="ru-RU" sz="1600" b="1" dirty="0">
                <a:solidFill>
                  <a:prstClr val="black"/>
                </a:solidFill>
              </a:rPr>
              <a:t>«Кадры будущего»</a:t>
            </a:r>
            <a:r>
              <a:rPr lang="ru-RU" sz="16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247738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6666" y="1268760"/>
            <a:ext cx="88950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+</a:t>
            </a:r>
            <a:r>
              <a:rPr lang="ru-RU" sz="1600" dirty="0"/>
              <a:t> </a:t>
            </a:r>
            <a:r>
              <a:rPr lang="ru-RU" sz="1600" b="1" dirty="0" smtClean="0"/>
              <a:t>первая </a:t>
            </a:r>
            <a:r>
              <a:rPr lang="ru-RU" sz="1600" b="1" dirty="0"/>
              <a:t>базовая кафедра </a:t>
            </a:r>
            <a:r>
              <a:rPr lang="ru-RU" sz="1600" dirty="0"/>
              <a:t>среди гражданских ВУЗов в России для подготовки специалистов в области систем безопасности (технических средств охраны).</a:t>
            </a:r>
          </a:p>
          <a:p>
            <a:pPr algn="just"/>
            <a:r>
              <a:rPr lang="ru-RU" sz="1600" dirty="0"/>
              <a:t>Заказчики</a:t>
            </a:r>
            <a:r>
              <a:rPr lang="en-US" sz="1600" dirty="0"/>
              <a:t>: </a:t>
            </a:r>
            <a:r>
              <a:rPr lang="ru-RU" sz="1600" dirty="0"/>
              <a:t>предприятия бизнес направления «Системы безопасности» </a:t>
            </a:r>
            <a:r>
              <a:rPr lang="ru-RU" sz="1600" dirty="0" smtClean="0"/>
              <a:t>ЯОК ГК «</a:t>
            </a:r>
            <a:r>
              <a:rPr lang="ru-RU" sz="1600" dirty="0" err="1" smtClean="0"/>
              <a:t>Росатом</a:t>
            </a:r>
            <a:r>
              <a:rPr lang="ru-RU" sz="1600" dirty="0" smtClean="0"/>
              <a:t>», </a:t>
            </a:r>
            <a:r>
              <a:rPr lang="ru-RU" sz="1600" dirty="0"/>
              <a:t>предприятия г. Дубна, НИЦ «Охрана» (</a:t>
            </a:r>
            <a:r>
              <a:rPr lang="ru-RU" sz="1600" dirty="0" err="1"/>
              <a:t>Росгвардия</a:t>
            </a:r>
            <a:r>
              <a:rPr lang="ru-RU" sz="1600" dirty="0"/>
              <a:t>) и др.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</a:rPr>
              <a:t>+ </a:t>
            </a:r>
            <a:r>
              <a:rPr lang="ru-RU" sz="1600" b="1" dirty="0" smtClean="0"/>
              <a:t>проведение </a:t>
            </a:r>
            <a:r>
              <a:rPr lang="ru-RU" sz="1600" b="1" dirty="0"/>
              <a:t>курсов повышения квалификации</a:t>
            </a:r>
            <a:r>
              <a:rPr lang="ru-RU" sz="1600" dirty="0"/>
              <a:t>, обучение собственных сотрудников и сотрудников </a:t>
            </a:r>
            <a:r>
              <a:rPr lang="ru-RU" sz="1600" dirty="0" smtClean="0"/>
              <a:t>заказчиков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</a:rPr>
              <a:t>+</a:t>
            </a:r>
            <a:r>
              <a:rPr lang="ru-RU" sz="1600" dirty="0"/>
              <a:t> </a:t>
            </a:r>
            <a:r>
              <a:rPr lang="ru-RU" sz="1600" dirty="0" smtClean="0"/>
              <a:t>базовая </a:t>
            </a:r>
            <a:r>
              <a:rPr lang="ru-RU" sz="1600" dirty="0"/>
              <a:t>кафедра создается также с целью формирования инновационной среды для эффективной совместной научно-исследовательской, научно-педагогической, учебно-методической и образовательной деятельности и совершенствования подготовки высококвалифицированных специалистов (бакалавров, магистров, </a:t>
            </a:r>
            <a:r>
              <a:rPr lang="ru-RU" sz="1600" dirty="0" smtClean="0"/>
              <a:t>специалистов и </a:t>
            </a:r>
            <a:r>
              <a:rPr lang="ru-RU" sz="1600" dirty="0"/>
              <a:t>аспирантов</a:t>
            </a:r>
            <a:r>
              <a:rPr lang="ru-RU" sz="1600" dirty="0" smtClean="0"/>
              <a:t>).</a:t>
            </a:r>
            <a:endParaRPr lang="ru-RU" dirty="0"/>
          </a:p>
        </p:txBody>
      </p:sp>
      <p:pic>
        <p:nvPicPr>
          <p:cNvPr id="4098" name="Picture 2" descr="Благодарность АО НПК «Дедал» от национальной гвард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1"/>
          <a:stretch/>
        </p:blipFill>
        <p:spPr bwMode="auto">
          <a:xfrm>
            <a:off x="5074584" y="4181854"/>
            <a:ext cx="2962971" cy="24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1513" y="429869"/>
            <a:ext cx="444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базовой кафедры</a:t>
            </a:r>
          </a:p>
        </p:txBody>
      </p:sp>
      <p:pic>
        <p:nvPicPr>
          <p:cNvPr id="1026" name="Picture 2" descr="https://pp.userapi.com/c836628/v836628099/4c1d1/FQ1V3DOPn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1" y="418185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145734"/>
            <a:ext cx="1080119" cy="9512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10" y="4163718"/>
            <a:ext cx="1607398" cy="244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85" y="4199236"/>
            <a:ext cx="2431299" cy="243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954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158" y="6165304"/>
            <a:ext cx="118584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424" y="116632"/>
            <a:ext cx="830174" cy="10613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8704" y="18864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«НПК «Дедал»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открытию базовой кафедры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81" y="164153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Учебно-методическая группа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(собственный профессорско-преподавательский состав)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415" y="1716105"/>
            <a:ext cx="296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Специализированный полигон «Технические средства охраны»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dedal.ru/images/dedal/npp/np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83" y="2843491"/>
            <a:ext cx="1954937" cy="21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4989004" y="1274768"/>
            <a:ext cx="0" cy="582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19790" y="1285682"/>
            <a:ext cx="1268324" cy="262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89004" y="1285682"/>
            <a:ext cx="1368152" cy="262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855572"/>
            <a:ext cx="2936145" cy="21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68824" y="194988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Стендовые классы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(</a:t>
            </a:r>
            <a:r>
              <a:rPr lang="ru-RU" sz="1600" b="1" dirty="0" smtClean="0">
                <a:solidFill>
                  <a:srgbClr val="0070C0"/>
                </a:solidFill>
              </a:rPr>
              <a:t>оснащены </a:t>
            </a:r>
            <a:r>
              <a:rPr lang="ru-RU" sz="1600" b="1" dirty="0" smtClean="0">
                <a:solidFill>
                  <a:srgbClr val="0070C0"/>
                </a:solidFill>
              </a:rPr>
              <a:t>современным оборудованием)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1950" y="3126661"/>
            <a:ext cx="2168713" cy="16265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" y="145734"/>
            <a:ext cx="1098809" cy="95128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1" y="5131681"/>
            <a:ext cx="1287139" cy="158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kozlovsa\AppData\Local\Microsoft\Windows\Temporary Internet Files\Content.Outlook\EEV6HT0M\20171217_1649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6" y="5075800"/>
            <a:ext cx="2316768" cy="17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zlovsa\AppData\Local\Microsoft\Windows\Temporary Internet Files\Content.Outlook\EEV6HT0M\20171217_1648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39" y="5103222"/>
            <a:ext cx="2243643" cy="16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098" y="3123820"/>
            <a:ext cx="2168714" cy="16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022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424" y="6194082"/>
            <a:ext cx="1136576" cy="66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C:\Users\zolotarevaVV\Desktop\Logo_ROSATOM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768" y="677729"/>
            <a:ext cx="766838" cy="98039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2" y="610465"/>
            <a:ext cx="936105" cy="95128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34" y="2712282"/>
            <a:ext cx="1438449" cy="172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88" y="134821"/>
            <a:ext cx="3528143" cy="264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2600" y="151819"/>
            <a:ext cx="3863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Специализированный испытательный полигон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«Технические средства охраны»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" y="2204864"/>
            <a:ext cx="2980453" cy="2235340"/>
          </a:xfrm>
          <a:prstGeom prst="rect">
            <a:avLst/>
          </a:prstGeom>
        </p:spPr>
      </p:pic>
      <p:pic>
        <p:nvPicPr>
          <p:cNvPr id="13" name="Picture 2" descr="АПТН Гренадер — НА СТРАЖЕ НАШИХ РУБЕЖ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594335"/>
            <a:ext cx="4691770" cy="22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43" y="2321728"/>
            <a:ext cx="3030143" cy="22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67" y="4296537"/>
            <a:ext cx="3387383" cy="25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459" y="1422830"/>
            <a:ext cx="2527057" cy="18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24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31703"/>
            <a:ext cx="9505056" cy="663526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509120"/>
            <a:ext cx="1728192" cy="204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532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527</Words>
  <Application>Microsoft Office PowerPoint</Application>
  <PresentationFormat>Лист A4 (210x297 мм)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Paranoid</dc:creator>
  <cp:lastModifiedBy>Козлов Сергей Александрович</cp:lastModifiedBy>
  <cp:revision>361</cp:revision>
  <cp:lastPrinted>2016-12-01T10:57:13Z</cp:lastPrinted>
  <dcterms:created xsi:type="dcterms:W3CDTF">2013-03-14T09:04:47Z</dcterms:created>
  <dcterms:modified xsi:type="dcterms:W3CDTF">2017-12-18T17:13:30Z</dcterms:modified>
</cp:coreProperties>
</file>